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Lst>
  <p:notesMasterIdLst>
    <p:notesMasterId r:id="rId10"/>
  </p:notesMasterIdLst>
  <p:handoutMasterIdLst>
    <p:handoutMasterId r:id="rId11"/>
  </p:handoutMasterIdLst>
  <p:sldIdLst>
    <p:sldId id="256" r:id="rId2"/>
    <p:sldId id="272" r:id="rId3"/>
    <p:sldId id="259" r:id="rId4"/>
    <p:sldId id="290" r:id="rId5"/>
    <p:sldId id="291" r:id="rId6"/>
    <p:sldId id="271" r:id="rId7"/>
    <p:sldId id="292" r:id="rId8"/>
    <p:sldId id="269"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5" d="100"/>
          <a:sy n="115" d="100"/>
        </p:scale>
        <p:origin x="1530" y="126"/>
      </p:cViewPr>
      <p:guideLst/>
    </p:cSldViewPr>
  </p:slideViewPr>
  <p:notesTextViewPr>
    <p:cViewPr>
      <p:scale>
        <a:sx n="1" d="1"/>
        <a:sy n="1" d="1"/>
      </p:scale>
      <p:origin x="0" y="0"/>
    </p:cViewPr>
  </p:notesTextViewPr>
  <p:notesViewPr>
    <p:cSldViewPr snapToGrid="0">
      <p:cViewPr varScale="1">
        <p:scale>
          <a:sx n="52" d="100"/>
          <a:sy n="52" d="100"/>
        </p:scale>
        <p:origin x="18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AE457D-3A11-44B8-9ADD-1B70416817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A61175-7913-4DAE-BBD3-BB8CA4274D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906E46-DB8B-46E4-82F4-5BB4AFAA7E4A}" type="datetimeFigureOut">
              <a:rPr lang="en-US" smtClean="0"/>
              <a:t>10/7/2020</a:t>
            </a:fld>
            <a:endParaRPr lang="en-US"/>
          </a:p>
        </p:txBody>
      </p:sp>
      <p:sp>
        <p:nvSpPr>
          <p:cNvPr id="4" name="Footer Placeholder 3">
            <a:extLst>
              <a:ext uri="{FF2B5EF4-FFF2-40B4-BE49-F238E27FC236}">
                <a16:creationId xmlns:a16="http://schemas.microsoft.com/office/drawing/2014/main" id="{75E69181-5DC2-4178-9912-11A5B1A4C1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2DAD2F-3172-41B9-A89F-55205F3E0F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5D3014-E881-4BEC-B3F7-575D9436F47A}" type="slidenum">
              <a:rPr lang="en-US" smtClean="0"/>
              <a:t>‹#›</a:t>
            </a:fld>
            <a:endParaRPr lang="en-US"/>
          </a:p>
        </p:txBody>
      </p:sp>
    </p:spTree>
    <p:extLst>
      <p:ext uri="{BB962C8B-B14F-4D97-AF65-F5344CB8AC3E}">
        <p14:creationId xmlns:p14="http://schemas.microsoft.com/office/powerpoint/2010/main" val="100630420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55A5D-208D-427F-A273-BD01811D6914}" type="datetimeFigureOut">
              <a:rPr lang="en-US" smtClean="0"/>
              <a:t>10/7/2020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7673E-4CEC-4C16-BB90-554F43A36920}" type="slidenum">
              <a:rPr lang="en-US" smtClean="0"/>
              <a:t>‹#›</a:t>
            </a:fld>
            <a:endParaRPr lang="en-US"/>
          </a:p>
        </p:txBody>
      </p:sp>
    </p:spTree>
    <p:extLst>
      <p:ext uri="{BB962C8B-B14F-4D97-AF65-F5344CB8AC3E}">
        <p14:creationId xmlns:p14="http://schemas.microsoft.com/office/powerpoint/2010/main" val="355878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136186-92B7-447E-BDFF-9129ADA237B6}"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grpSp>
        <p:nvGrpSpPr>
          <p:cNvPr id="26" name="Group 25">
            <a:extLst>
              <a:ext uri="{FF2B5EF4-FFF2-40B4-BE49-F238E27FC236}">
                <a16:creationId xmlns:a16="http://schemas.microsoft.com/office/drawing/2014/main" id="{16CA7927-15E7-4926-8BD3-8F60C61CD509}"/>
              </a:ext>
            </a:extLst>
          </p:cNvPr>
          <p:cNvGrpSpPr/>
          <p:nvPr userDrawn="1"/>
        </p:nvGrpSpPr>
        <p:grpSpPr>
          <a:xfrm>
            <a:off x="-8466" y="-8468"/>
            <a:ext cx="9171316" cy="6874935"/>
            <a:chOff x="-8466" y="-8468"/>
            <a:chExt cx="9171316" cy="6874935"/>
          </a:xfrm>
        </p:grpSpPr>
        <p:cxnSp>
          <p:nvCxnSpPr>
            <p:cNvPr id="27" name="Straight Connector 26">
              <a:extLst>
                <a:ext uri="{FF2B5EF4-FFF2-40B4-BE49-F238E27FC236}">
                  <a16:creationId xmlns:a16="http://schemas.microsoft.com/office/drawing/2014/main" id="{1FC12ECA-0F91-4AE0-96C6-D6CA91914F7F}"/>
                </a:ext>
              </a:extLst>
            </p:cNvPr>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3790D0D-D13C-4C79-8DE5-857E5C1620C3}"/>
                </a:ext>
              </a:extLst>
            </p:cNvPr>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a:extLst>
                <a:ext uri="{FF2B5EF4-FFF2-40B4-BE49-F238E27FC236}">
                  <a16:creationId xmlns:a16="http://schemas.microsoft.com/office/drawing/2014/main" id="{2538FB2B-CA95-4651-BEB7-FC3854ECE99A}"/>
                </a:ext>
              </a:extLst>
            </p:cNvPr>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a:extLst>
                <a:ext uri="{FF2B5EF4-FFF2-40B4-BE49-F238E27FC236}">
                  <a16:creationId xmlns:a16="http://schemas.microsoft.com/office/drawing/2014/main" id="{4077912C-A2C1-4382-933E-1C6B2942CD2D}"/>
                </a:ext>
              </a:extLst>
            </p:cNvPr>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a:extLst>
                <a:ext uri="{FF2B5EF4-FFF2-40B4-BE49-F238E27FC236}">
                  <a16:creationId xmlns:a16="http://schemas.microsoft.com/office/drawing/2014/main" id="{17C0C31B-B9D6-41C4-9B5F-E064195C65B3}"/>
                </a:ext>
              </a:extLst>
            </p:cNvPr>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a:extLst>
                <a:ext uri="{FF2B5EF4-FFF2-40B4-BE49-F238E27FC236}">
                  <a16:creationId xmlns:a16="http://schemas.microsoft.com/office/drawing/2014/main" id="{3D54301E-52EB-4AF3-BBBB-CF90F854FD3F}"/>
                </a:ext>
              </a:extLst>
            </p:cNvPr>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a:extLst>
                <a:ext uri="{FF2B5EF4-FFF2-40B4-BE49-F238E27FC236}">
                  <a16:creationId xmlns:a16="http://schemas.microsoft.com/office/drawing/2014/main" id="{B0ABC393-F726-40B1-BF61-C7EC5A21AA5C}"/>
                </a:ext>
              </a:extLst>
            </p:cNvPr>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a:extLst>
                <a:ext uri="{FF2B5EF4-FFF2-40B4-BE49-F238E27FC236}">
                  <a16:creationId xmlns:a16="http://schemas.microsoft.com/office/drawing/2014/main" id="{68EDC8AA-F783-40E9-8DC2-AAA42BC21ECA}"/>
                </a:ext>
              </a:extLst>
            </p:cNvPr>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a:extLst>
                <a:ext uri="{FF2B5EF4-FFF2-40B4-BE49-F238E27FC236}">
                  <a16:creationId xmlns:a16="http://schemas.microsoft.com/office/drawing/2014/main" id="{D25E83A3-4DB7-4921-AFDA-BEF70BDCF550}"/>
                </a:ext>
              </a:extLst>
            </p:cNvPr>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17">
              <a:extLst>
                <a:ext uri="{FF2B5EF4-FFF2-40B4-BE49-F238E27FC236}">
                  <a16:creationId xmlns:a16="http://schemas.microsoft.com/office/drawing/2014/main" id="{6F0A54A4-B090-44E7-AD11-AFED4F5335ED}"/>
                </a:ext>
              </a:extLst>
            </p:cNvPr>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93969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26531848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0038679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47534562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336529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57485851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67E6A-2A34-40A5-9009-4E90CFB11582}"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954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633EB7-27E0-47BE-917D-B936F3E01687}"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827207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C52AA-5530-476D-AAD2-10BEB2B930AE}"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spTree>
    <p:extLst>
      <p:ext uri="{BB962C8B-B14F-4D97-AF65-F5344CB8AC3E}">
        <p14:creationId xmlns:p14="http://schemas.microsoft.com/office/powerpoint/2010/main" val="1613800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A42960-4ECC-421B-938D-2205683E2598}"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99608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5A9C0-6581-450F-96A0-3BCD53332AC3}"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17103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4D342-1BCD-49E0-8194-7FAE65611B0D}" type="datetime1">
              <a:rPr lang="en-US" smtClean="0"/>
              <a:t>10/7/2020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1785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6757A6-2B9E-4807-983C-50C3D6DB6D00}" type="datetime1">
              <a:rPr lang="en-US" smtClean="0"/>
              <a:t>10/7/2020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241269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4AD30-F1E7-4D0F-A01D-F07F8A8110DD}" type="datetime1">
              <a:rPr lang="en-US" smtClean="0"/>
              <a:t>10/7/2020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503536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CD509F-7536-4F4B-AFAD-38C19040C64A}"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8100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56D8C6-A843-4E27-81C0-22AE05D7A797}"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3031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746FDDE-C4EC-4ECF-9C66-3BAEF02092A7}" type="datetime1">
              <a:rPr lang="en-US" smtClean="0"/>
              <a:t>10/7/2020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FD5DA0F0-1D62-4FDB-A121-3187D2513FEB}" type="slidenum">
              <a:rPr lang="en-US" smtClean="0"/>
              <a:t>‹#›</a:t>
            </a:fld>
            <a:endParaRPr lang="en-US"/>
          </a:p>
        </p:txBody>
      </p:sp>
    </p:spTree>
    <p:extLst>
      <p:ext uri="{BB962C8B-B14F-4D97-AF65-F5344CB8AC3E}">
        <p14:creationId xmlns:p14="http://schemas.microsoft.com/office/powerpoint/2010/main" val="2705769407"/>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a:bodyPr>
          <a:lstStyle/>
          <a:p>
            <a:r>
              <a:rPr lang="en-US" sz="3200" dirty="0"/>
              <a:t>UCB Data Analytics Bootcamp Spring 2020 </a:t>
            </a:r>
            <a:br>
              <a:rPr lang="en-US" sz="3200" dirty="0"/>
            </a:br>
            <a:br>
              <a:rPr lang="en-US" sz="3200" dirty="0"/>
            </a:br>
            <a:br>
              <a:rPr lang="en-US" sz="3200" dirty="0"/>
            </a:br>
            <a:r>
              <a:rPr lang="en-US" sz="3200" dirty="0"/>
              <a:t>Electric Vehicles</a:t>
            </a:r>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85000" lnSpcReduction="10000"/>
          </a:bodyPr>
          <a:lstStyle/>
          <a:p>
            <a:r>
              <a:rPr lang="en-US" b="1" dirty="0"/>
              <a:t>Team Captain Data Crunch</a:t>
            </a:r>
          </a:p>
          <a:p>
            <a:r>
              <a:rPr lang="en-US" dirty="0"/>
              <a:t>Allyson Chau, Craig Nowakowski, Raymond Garskovas, Varun Kaushik</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1</a:t>
            </a:fld>
            <a:endParaRPr lang="en-US"/>
          </a:p>
        </p:txBody>
      </p:sp>
      <p:pic>
        <p:nvPicPr>
          <p:cNvPr id="4" name="Picture 3">
            <a:extLst>
              <a:ext uri="{FF2B5EF4-FFF2-40B4-BE49-F238E27FC236}">
                <a16:creationId xmlns:a16="http://schemas.microsoft.com/office/drawing/2014/main" id="{0CFEC1FC-B21B-403D-93D6-0FEA455F1105}"/>
              </a:ext>
            </a:extLst>
          </p:cNvPr>
          <p:cNvPicPr>
            <a:picLocks noChangeAspect="1"/>
          </p:cNvPicPr>
          <p:nvPr/>
        </p:nvPicPr>
        <p:blipFill>
          <a:blip r:embed="rId2"/>
          <a:stretch>
            <a:fillRect/>
          </a:stretch>
        </p:blipFill>
        <p:spPr>
          <a:xfrm>
            <a:off x="235231" y="5335665"/>
            <a:ext cx="2913560" cy="1522335"/>
          </a:xfrm>
          <a:prstGeom prst="rect">
            <a:avLst/>
          </a:prstGeom>
        </p:spPr>
      </p:pic>
      <p:pic>
        <p:nvPicPr>
          <p:cNvPr id="6" name="Picture 5">
            <a:extLst>
              <a:ext uri="{FF2B5EF4-FFF2-40B4-BE49-F238E27FC236}">
                <a16:creationId xmlns:a16="http://schemas.microsoft.com/office/drawing/2014/main" id="{A163253A-6949-4556-BE34-CB523C0C8DF4}"/>
              </a:ext>
            </a:extLst>
          </p:cNvPr>
          <p:cNvPicPr>
            <a:picLocks noChangeAspect="1"/>
          </p:cNvPicPr>
          <p:nvPr/>
        </p:nvPicPr>
        <p:blipFill rotWithShape="1">
          <a:blip r:embed="rId3"/>
          <a:srcRect l="6610" r="14391" b="1"/>
          <a:stretch/>
        </p:blipFill>
        <p:spPr>
          <a:xfrm>
            <a:off x="1482039" y="2949515"/>
            <a:ext cx="1799611" cy="1349711"/>
          </a:xfrm>
          <a:prstGeom prst="rect">
            <a:avLst/>
          </a:prstGeom>
        </p:spPr>
      </p:pic>
    </p:spTree>
    <p:extLst>
      <p:ext uri="{BB962C8B-B14F-4D97-AF65-F5344CB8AC3E}">
        <p14:creationId xmlns:p14="http://schemas.microsoft.com/office/powerpoint/2010/main" val="378203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7BEAC-4740-441A-8780-800B7EA76825}"/>
              </a:ext>
            </a:extLst>
          </p:cNvPr>
          <p:cNvPicPr>
            <a:picLocks noChangeAspect="1"/>
          </p:cNvPicPr>
          <p:nvPr/>
        </p:nvPicPr>
        <p:blipFill rotWithShape="1">
          <a:blip r:embed="rId2"/>
          <a:srcRect l="15933" t="9091" r="30432" b="3"/>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4035422" y="1678664"/>
            <a:ext cx="3511940" cy="2934899"/>
          </a:xfrm>
        </p:spPr>
        <p:txBody>
          <a:bodyPr vert="horz" lIns="91440" tIns="45720" rIns="91440" bIns="45720" rtlCol="0" anchor="b">
            <a:normAutofit/>
          </a:bodyPr>
          <a:lstStyle/>
          <a:p>
            <a:pPr>
              <a:lnSpc>
                <a:spcPct val="90000"/>
              </a:lnSpc>
            </a:pPr>
            <a:r>
              <a:rPr lang="en-US" sz="2000" dirty="0">
                <a:solidFill>
                  <a:srgbClr val="00B050"/>
                </a:solidFill>
              </a:rPr>
              <a:t>Agenda:</a:t>
            </a:r>
            <a:br>
              <a:rPr lang="en-US" sz="2000" dirty="0"/>
            </a:br>
            <a:br>
              <a:rPr lang="en-US" sz="2000" dirty="0"/>
            </a:br>
            <a:br>
              <a:rPr lang="en-US" sz="2000" dirty="0">
                <a:solidFill>
                  <a:schemeClr val="bg1">
                    <a:lumMod val="50000"/>
                  </a:schemeClr>
                </a:solidFill>
              </a:rPr>
            </a:br>
            <a:r>
              <a:rPr lang="en-US" sz="2000" dirty="0">
                <a:solidFill>
                  <a:schemeClr val="bg1">
                    <a:lumMod val="50000"/>
                  </a:schemeClr>
                </a:solidFill>
              </a:rPr>
              <a:t>1. Project methodology</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2. Data sources &amp; coding approach</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3. Project findings and visualizations</a:t>
            </a:r>
          </a:p>
        </p:txBody>
      </p:sp>
      <p:sp>
        <p:nvSpPr>
          <p:cNvPr id="5" name="Slide Number Placeholder 4">
            <a:extLst>
              <a:ext uri="{FF2B5EF4-FFF2-40B4-BE49-F238E27FC236}">
                <a16:creationId xmlns:a16="http://schemas.microsoft.com/office/drawing/2014/main" id="{B4209E7D-5DCD-4000-9CBD-44E656CCF0AE}"/>
              </a:ext>
            </a:extLst>
          </p:cNvPr>
          <p:cNvSpPr>
            <a:spLocks noGrp="1"/>
          </p:cNvSpPr>
          <p:nvPr>
            <p:ph type="sldNum" sz="quarter" idx="12"/>
          </p:nvPr>
        </p:nvSpPr>
        <p:spPr>
          <a:xfrm>
            <a:off x="6442997" y="6041362"/>
            <a:ext cx="512504" cy="365125"/>
          </a:xfrm>
        </p:spPr>
        <p:txBody>
          <a:bodyPr vert="horz" lIns="91440" tIns="45720" rIns="91440" bIns="45720" rtlCol="0" anchor="ctr">
            <a:normAutofit/>
          </a:bodyPr>
          <a:lstStyle/>
          <a:p>
            <a:pPr defTabSz="914400">
              <a:spcAft>
                <a:spcPts val="600"/>
              </a:spcAft>
            </a:pPr>
            <a:fld id="{FD5DA0F0-1D62-4FDB-A121-3187D2513FEB}" type="slidenum">
              <a:rPr lang="en-US" smtClean="0"/>
              <a:pPr defTabSz="914400">
                <a:spcAft>
                  <a:spcPts val="600"/>
                </a:spcAft>
              </a:pPr>
              <a:t>2</a:t>
            </a:fld>
            <a:endParaRPr lang="en-US"/>
          </a:p>
        </p:txBody>
      </p:sp>
    </p:spTree>
    <p:extLst>
      <p:ext uri="{BB962C8B-B14F-4D97-AF65-F5344CB8AC3E}">
        <p14:creationId xmlns:p14="http://schemas.microsoft.com/office/powerpoint/2010/main" val="67503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fontScale="90000"/>
          </a:bodyPr>
          <a:lstStyle/>
          <a:p>
            <a:r>
              <a:rPr lang="en-US" sz="2800" dirty="0">
                <a:solidFill>
                  <a:srgbClr val="00B050"/>
                </a:solidFill>
              </a:rPr>
              <a:t>For this analysis we looked at how states have built infrastructure to enable EVs</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r>
              <a:rPr lang="en-US" sz="1200" b="1" i="1" dirty="0"/>
              <a:t>Global emissions continue to rise and threaten to cause additional consequences</a:t>
            </a:r>
          </a:p>
          <a:p>
            <a:pPr>
              <a:lnSpc>
                <a:spcPct val="90000"/>
              </a:lnSpc>
              <a:spcBef>
                <a:spcPts val="600"/>
              </a:spcBef>
              <a:buFont typeface="Arial" panose="020B0604020202020204" pitchFamily="34" charset="0"/>
              <a:buChar char="•"/>
            </a:pPr>
            <a:r>
              <a:rPr lang="en-US" sz="1200" dirty="0"/>
              <a:t>Even with Covid-19 lockdowns temporarily curtailing activity, global emissions continue to rise year over year and have led to the highest carbon dioxide levels in 3 million years</a:t>
            </a:r>
          </a:p>
          <a:p>
            <a:pPr>
              <a:lnSpc>
                <a:spcPct val="90000"/>
              </a:lnSpc>
              <a:spcBef>
                <a:spcPts val="600"/>
              </a:spcBef>
              <a:buFont typeface="Arial" panose="020B0604020202020204" pitchFamily="34" charset="0"/>
              <a:buChar char="•"/>
            </a:pPr>
            <a:r>
              <a:rPr lang="en-US" sz="1200" dirty="0"/>
              <a:t>As CO2 levels have increased, global temperatures have also risen by about 1.1 degrees Celsius above pre-industrial levels. Scientists say a temperature rise beyond 1.5 or 2 degrees will lead to far worse impacts across the world, including droughts, stronger storms and extreme sea level rise</a:t>
            </a:r>
          </a:p>
          <a:p>
            <a:pPr marL="0" indent="0">
              <a:lnSpc>
                <a:spcPct val="90000"/>
              </a:lnSpc>
              <a:spcBef>
                <a:spcPts val="600"/>
              </a:spcBef>
              <a:buNone/>
            </a:pPr>
            <a:r>
              <a:rPr lang="en-US" sz="1200" b="1" i="1" dirty="0"/>
              <a:t>States within the USA, which as a nation recently exited the Paris Climate agreement, have handled climate change with differing levels of concern</a:t>
            </a:r>
          </a:p>
          <a:p>
            <a:pPr>
              <a:lnSpc>
                <a:spcPct val="90000"/>
              </a:lnSpc>
              <a:spcBef>
                <a:spcPts val="600"/>
              </a:spcBef>
              <a:buFont typeface="Arial" panose="020B0604020202020204" pitchFamily="34" charset="0"/>
              <a:buChar char="•"/>
            </a:pPr>
            <a:r>
              <a:rPr lang="en-US" sz="1200" dirty="0"/>
              <a:t>Certain states, due to individual policy and regulatory decisions, create more emissions than others</a:t>
            </a:r>
          </a:p>
          <a:p>
            <a:pPr marL="0" indent="0">
              <a:lnSpc>
                <a:spcPct val="90000"/>
              </a:lnSpc>
              <a:spcBef>
                <a:spcPts val="600"/>
              </a:spcBef>
              <a:buNone/>
            </a:pPr>
            <a:r>
              <a:rPr lang="en-US" sz="1200" b="1" i="1" dirty="0"/>
              <a:t>Consumers, who hope to lower their personal emissions, may look to solutions such as Electric vehicles</a:t>
            </a:r>
          </a:p>
          <a:p>
            <a:pPr>
              <a:lnSpc>
                <a:spcPct val="90000"/>
              </a:lnSpc>
              <a:spcBef>
                <a:spcPts val="600"/>
              </a:spcBef>
              <a:buFont typeface="Arial" panose="020B0604020202020204" pitchFamily="34" charset="0"/>
              <a:buChar char="•"/>
            </a:pPr>
            <a:r>
              <a:rPr lang="en-US" sz="1200" dirty="0"/>
              <a:t>Electric Vehicles can reduce the emissions that contribute to climate change and smog, improving public health and reducing ecological damage</a:t>
            </a:r>
          </a:p>
          <a:p>
            <a:pPr marL="0" indent="0">
              <a:lnSpc>
                <a:spcPct val="90000"/>
              </a:lnSpc>
              <a:spcBef>
                <a:spcPts val="600"/>
              </a:spcBef>
              <a:buNone/>
            </a:pPr>
            <a:r>
              <a:rPr lang="en-US" sz="1200" b="1" i="1" dirty="0"/>
              <a:t>In order to facilitate consumers in their desire to purchase an electric vehicle, some states have built stronger infrastructure than others to facilitate this decision making</a:t>
            </a:r>
          </a:p>
          <a:p>
            <a:pPr>
              <a:lnSpc>
                <a:spcPct val="90000"/>
              </a:lnSpc>
              <a:spcBef>
                <a:spcPts val="600"/>
              </a:spcBef>
              <a:buFont typeface="Arial" panose="020B0604020202020204" pitchFamily="34" charset="0"/>
              <a:buChar char="•"/>
            </a:pPr>
            <a:r>
              <a:rPr lang="en-US" sz="1200" dirty="0"/>
              <a:t>Even in a hyper-polarized political environment, electric vehicles maintain bipartisan support and will likely be a growing industry regardless of the election’s result</a:t>
            </a:r>
          </a:p>
          <a:p>
            <a:pPr lvl="1">
              <a:lnSpc>
                <a:spcPct val="90000"/>
              </a:lnSpc>
              <a:spcBef>
                <a:spcPts val="600"/>
              </a:spcBef>
              <a:buFont typeface="Arial" panose="020B0604020202020204" pitchFamily="34" charset="0"/>
              <a:buChar char="•"/>
            </a:pPr>
            <a:r>
              <a:rPr lang="en-US" sz="1200" dirty="0"/>
              <a:t>Joe Biden highlighted the acceleration of the deployment of electric vehicles as part of his climate plan. Indicating he will support the deployment of 500,000 new public charging outlets by the end of 2030 and restore the full electric vehicle tax credit to incentivize the purchase of electric vehicles.</a:t>
            </a:r>
          </a:p>
          <a:p>
            <a:pPr lvl="1">
              <a:lnSpc>
                <a:spcPct val="90000"/>
              </a:lnSpc>
              <a:spcBef>
                <a:spcPts val="600"/>
              </a:spcBef>
              <a:buFont typeface="Arial" panose="020B0604020202020204" pitchFamily="34" charset="0"/>
              <a:buChar char="•"/>
            </a:pPr>
            <a:r>
              <a:rPr lang="en-US" sz="1200" dirty="0"/>
              <a:t>Donald Trump mentioned in the most recent presidential debate that he supports electric vehicles and is committed to having “clean air and clean water”</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3</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3448543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800" dirty="0">
                <a:solidFill>
                  <a:srgbClr val="00B050"/>
                </a:solidFill>
              </a:rPr>
              <a:t>Data sources and coding approach</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4</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
        <p:nvSpPr>
          <p:cNvPr id="11" name="Content Placeholder 2">
            <a:extLst>
              <a:ext uri="{FF2B5EF4-FFF2-40B4-BE49-F238E27FC236}">
                <a16:creationId xmlns:a16="http://schemas.microsoft.com/office/drawing/2014/main" id="{DD9F3721-AC27-417A-970F-F21E998B9277}"/>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r>
              <a:rPr lang="en-US" sz="2000" b="1" i="1" dirty="0"/>
              <a:t>Data collection:</a:t>
            </a:r>
          </a:p>
          <a:p>
            <a:pPr marL="0" indent="0">
              <a:lnSpc>
                <a:spcPct val="90000"/>
              </a:lnSpc>
              <a:spcBef>
                <a:spcPts val="600"/>
              </a:spcBef>
              <a:buNone/>
            </a:pPr>
            <a:r>
              <a:rPr lang="en-US" sz="1600" i="1" dirty="0"/>
              <a:t>In order to run the project we queried two data sources:</a:t>
            </a:r>
          </a:p>
          <a:p>
            <a:pPr>
              <a:lnSpc>
                <a:spcPct val="90000"/>
              </a:lnSpc>
              <a:spcBef>
                <a:spcPts val="600"/>
              </a:spcBef>
              <a:buFont typeface="+mj-lt"/>
              <a:buAutoNum type="arabicPeriod"/>
            </a:pPr>
            <a:r>
              <a:rPr lang="en-US" sz="1600" dirty="0"/>
              <a:t>JSON file of charging station data </a:t>
            </a:r>
            <a:r>
              <a:rPr lang="en-US" sz="1600" i="1" dirty="0"/>
              <a:t>– </a:t>
            </a:r>
            <a:r>
              <a:rPr lang="en-US" sz="1600" dirty="0"/>
              <a:t>in order to understand where charging stations are located</a:t>
            </a:r>
            <a:endParaRPr lang="en-US" sz="1600" i="1" dirty="0"/>
          </a:p>
          <a:p>
            <a:pPr>
              <a:lnSpc>
                <a:spcPct val="90000"/>
              </a:lnSpc>
              <a:spcBef>
                <a:spcPts val="600"/>
              </a:spcBef>
              <a:buFont typeface="+mj-lt"/>
              <a:buAutoNum type="arabicPeriod"/>
            </a:pPr>
            <a:r>
              <a:rPr lang="en-US" sz="1600" dirty="0"/>
              <a:t>CSV file of state emissions data - in order to understand emissions by state</a:t>
            </a:r>
          </a:p>
          <a:p>
            <a:pPr>
              <a:lnSpc>
                <a:spcPct val="90000"/>
              </a:lnSpc>
              <a:spcBef>
                <a:spcPts val="600"/>
              </a:spcBef>
              <a:buFont typeface="+mj-lt"/>
              <a:buAutoNum type="arabicPeriod"/>
            </a:pPr>
            <a:endParaRPr lang="en-US" sz="1600" dirty="0"/>
          </a:p>
          <a:p>
            <a:pPr marL="0" indent="0">
              <a:lnSpc>
                <a:spcPct val="90000"/>
              </a:lnSpc>
              <a:spcBef>
                <a:spcPts val="600"/>
              </a:spcBef>
              <a:buNone/>
            </a:pPr>
            <a:r>
              <a:rPr lang="en-US" sz="2000" b="1" i="1" dirty="0"/>
              <a:t>Data aggregation and analysis:</a:t>
            </a:r>
          </a:p>
          <a:p>
            <a:pPr marL="0" indent="0">
              <a:lnSpc>
                <a:spcPct val="90000"/>
              </a:lnSpc>
              <a:spcBef>
                <a:spcPts val="600"/>
              </a:spcBef>
              <a:buNone/>
            </a:pPr>
            <a:r>
              <a:rPr lang="en-US" sz="1600" dirty="0"/>
              <a:t>We combined the data into digestible format using JavaScript and Leaflet to look for trends in state data and EV infrastructure</a:t>
            </a:r>
          </a:p>
          <a:p>
            <a:pPr marL="0" indent="0">
              <a:lnSpc>
                <a:spcPct val="90000"/>
              </a:lnSpc>
              <a:spcBef>
                <a:spcPts val="600"/>
              </a:spcBef>
              <a:buNone/>
            </a:pPr>
            <a:endParaRPr lang="en-US" sz="1600" dirty="0"/>
          </a:p>
          <a:p>
            <a:pPr marL="0" indent="0">
              <a:lnSpc>
                <a:spcPct val="90000"/>
              </a:lnSpc>
              <a:spcBef>
                <a:spcPts val="600"/>
              </a:spcBef>
              <a:buNone/>
            </a:pPr>
            <a:r>
              <a:rPr lang="en-US" sz="2000" b="1" i="1" dirty="0"/>
              <a:t>Application development and publishing:</a:t>
            </a:r>
          </a:p>
          <a:p>
            <a:pPr marL="0" indent="0">
              <a:lnSpc>
                <a:spcPct val="90000"/>
              </a:lnSpc>
              <a:spcBef>
                <a:spcPts val="600"/>
              </a:spcBef>
              <a:buNone/>
            </a:pPr>
            <a:r>
              <a:rPr lang="en-US" sz="1600" dirty="0"/>
              <a:t>We deployed our visualizations on Heroku</a:t>
            </a:r>
          </a:p>
        </p:txBody>
      </p:sp>
    </p:spTree>
    <p:extLst>
      <p:ext uri="{BB962C8B-B14F-4D97-AF65-F5344CB8AC3E}">
        <p14:creationId xmlns:p14="http://schemas.microsoft.com/office/powerpoint/2010/main" val="402767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fontScale="90000"/>
          </a:bodyPr>
          <a:lstStyle/>
          <a:p>
            <a:r>
              <a:rPr lang="en-US" dirty="0"/>
              <a:t>Electric Vehicle sales continue to grow</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5</a:t>
            </a:fld>
            <a:endParaRPr lang="en-US"/>
          </a:p>
        </p:txBody>
      </p:sp>
      <p:sp>
        <p:nvSpPr>
          <p:cNvPr id="9" name="Rectangle 8">
            <a:extLst>
              <a:ext uri="{FF2B5EF4-FFF2-40B4-BE49-F238E27FC236}">
                <a16:creationId xmlns:a16="http://schemas.microsoft.com/office/drawing/2014/main" id="{FF3418A0-F650-48AA-B7CD-47C1308350A5}"/>
              </a:ext>
            </a:extLst>
          </p:cNvPr>
          <p:cNvSpPr/>
          <p:nvPr/>
        </p:nvSpPr>
        <p:spPr>
          <a:xfrm>
            <a:off x="628650" y="2021305"/>
            <a:ext cx="5816026" cy="2514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Placeholder – Chart of general emissions trends</a:t>
            </a:r>
          </a:p>
        </p:txBody>
      </p:sp>
    </p:spTree>
    <p:extLst>
      <p:ext uri="{BB962C8B-B14F-4D97-AF65-F5344CB8AC3E}">
        <p14:creationId xmlns:p14="http://schemas.microsoft.com/office/powerpoint/2010/main" val="2198780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fontScale="90000"/>
          </a:bodyPr>
          <a:lstStyle/>
          <a:p>
            <a:r>
              <a:rPr lang="en-US" dirty="0"/>
              <a:t>Electric Vehicle sales continue to grow</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6</a:t>
            </a:fld>
            <a:endParaRPr lang="en-US"/>
          </a:p>
        </p:txBody>
      </p:sp>
      <p:sp>
        <p:nvSpPr>
          <p:cNvPr id="9" name="Rectangle 8">
            <a:extLst>
              <a:ext uri="{FF2B5EF4-FFF2-40B4-BE49-F238E27FC236}">
                <a16:creationId xmlns:a16="http://schemas.microsoft.com/office/drawing/2014/main" id="{FF3418A0-F650-48AA-B7CD-47C1308350A5}"/>
              </a:ext>
            </a:extLst>
          </p:cNvPr>
          <p:cNvSpPr/>
          <p:nvPr/>
        </p:nvSpPr>
        <p:spPr>
          <a:xfrm>
            <a:off x="628650" y="2021305"/>
            <a:ext cx="5816026" cy="2514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Placeholder - Map of EV charging stations overlay onto state emissions </a:t>
            </a:r>
          </a:p>
        </p:txBody>
      </p:sp>
    </p:spTree>
    <p:extLst>
      <p:ext uri="{BB962C8B-B14F-4D97-AF65-F5344CB8AC3E}">
        <p14:creationId xmlns:p14="http://schemas.microsoft.com/office/powerpoint/2010/main" val="3867771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fontScale="90000"/>
          </a:bodyPr>
          <a:lstStyle/>
          <a:p>
            <a:r>
              <a:rPr lang="en-US" dirty="0"/>
              <a:t>Electric Vehicle sales continue to grow</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7</a:t>
            </a:fld>
            <a:endParaRPr lang="en-US"/>
          </a:p>
        </p:txBody>
      </p:sp>
      <p:sp>
        <p:nvSpPr>
          <p:cNvPr id="9" name="Rectangle 8">
            <a:extLst>
              <a:ext uri="{FF2B5EF4-FFF2-40B4-BE49-F238E27FC236}">
                <a16:creationId xmlns:a16="http://schemas.microsoft.com/office/drawing/2014/main" id="{FF3418A0-F650-48AA-B7CD-47C1308350A5}"/>
              </a:ext>
            </a:extLst>
          </p:cNvPr>
          <p:cNvSpPr/>
          <p:nvPr/>
        </p:nvSpPr>
        <p:spPr>
          <a:xfrm>
            <a:off x="628650" y="2021305"/>
            <a:ext cx="5816026" cy="25146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Placeholder – Sales of electric vehicles</a:t>
            </a:r>
          </a:p>
        </p:txBody>
      </p:sp>
    </p:spTree>
    <p:extLst>
      <p:ext uri="{BB962C8B-B14F-4D97-AF65-F5344CB8AC3E}">
        <p14:creationId xmlns:p14="http://schemas.microsoft.com/office/powerpoint/2010/main" val="3007602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p:txBody>
          <a:bodyPr>
            <a:normAutofit/>
          </a:bodyPr>
          <a:lstStyle/>
          <a:p>
            <a:r>
              <a:rPr lang="en-US" sz="2800" dirty="0"/>
              <a:t>Conclusion</a:t>
            </a:r>
          </a:p>
        </p:txBody>
      </p:sp>
      <p:sp>
        <p:nvSpPr>
          <p:cNvPr id="4" name="Slide Number Placeholder 3">
            <a:extLst>
              <a:ext uri="{FF2B5EF4-FFF2-40B4-BE49-F238E27FC236}">
                <a16:creationId xmlns:a16="http://schemas.microsoft.com/office/drawing/2014/main" id="{2D3BE1B5-2466-421F-B4C6-22AABCEADB00}"/>
              </a:ext>
            </a:extLst>
          </p:cNvPr>
          <p:cNvSpPr>
            <a:spLocks noGrp="1"/>
          </p:cNvSpPr>
          <p:nvPr>
            <p:ph type="sldNum" sz="quarter" idx="12"/>
          </p:nvPr>
        </p:nvSpPr>
        <p:spPr/>
        <p:txBody>
          <a:bodyPr/>
          <a:lstStyle/>
          <a:p>
            <a:fld id="{FD5DA0F0-1D62-4FDB-A121-3187D2513FEB}" type="slidenum">
              <a:rPr lang="en-US" smtClean="0"/>
              <a:pPr/>
              <a:t>8</a:t>
            </a:fld>
            <a:endParaRPr lang="en-US"/>
          </a:p>
        </p:txBody>
      </p:sp>
    </p:spTree>
    <p:extLst>
      <p:ext uri="{BB962C8B-B14F-4D97-AF65-F5344CB8AC3E}">
        <p14:creationId xmlns:p14="http://schemas.microsoft.com/office/powerpoint/2010/main" val="18167047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409</TotalTime>
  <Words>502</Words>
  <Application>Microsoft Office PowerPoint</Application>
  <PresentationFormat>On-screen Show (4:3)</PresentationFormat>
  <Paragraphs>43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Trebuchet MS</vt:lpstr>
      <vt:lpstr>Wingdings 3</vt:lpstr>
      <vt:lpstr>Facet</vt:lpstr>
      <vt:lpstr>UCB Data Analytics Bootcamp Spring 2020    Electric Vehicles</vt:lpstr>
      <vt:lpstr>Agenda:   1. Project methodology  2. Data sources &amp; coding approach  3. Project findings and visualizations</vt:lpstr>
      <vt:lpstr>For this analysis we looked at how states have built infrastructure to enable EVs</vt:lpstr>
      <vt:lpstr>Data sources and coding approach</vt:lpstr>
      <vt:lpstr>Electric Vehicle sales continue to grow</vt:lpstr>
      <vt:lpstr>Electric Vehicle sales continue to grow</vt:lpstr>
      <vt:lpstr>Electric Vehicle sales continue to grow</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UCB Data Analytics Bootcamp Spring 2020    Clinical trials analysis</dc:title>
  <dc:creator>Garskovas, Raymond</dc:creator>
  <cp:lastModifiedBy>Garskovas, Raymond</cp:lastModifiedBy>
  <cp:revision>22</cp:revision>
  <dcterms:created xsi:type="dcterms:W3CDTF">2020-10-07T18:04:12Z</dcterms:created>
  <dcterms:modified xsi:type="dcterms:W3CDTF">2020-10-08T00:53:13Z</dcterms:modified>
</cp:coreProperties>
</file>